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5143500" cx="9144000"/>
  <p:notesSz cx="6858000" cy="9144000"/>
  <p:embeddedFontLst>
    <p:embeddedFont>
      <p:font typeface="Roboto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1" name="Rose Rojas"/>
  <p:cmAuthor clrIdx="1" id="1" initials="" lastIdx="1" name="Kimberlyn Carovillano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Roboto-bold.fntdata"/><Relationship Id="rId12" Type="http://schemas.openxmlformats.org/officeDocument/2006/relationships/font" Target="fonts/Robot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openxmlformats.org/officeDocument/2006/relationships/slide" Target="slides/slide3.xml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3-05-31T01:44:40.438">
    <p:pos x="297" y="465"/>
    <p:text>Just an observation. Is this an institutional example? If so, it's okay. Since it is a statewide training should it be more generic?</p:text>
  </p:cm>
  <p:cm authorId="1" idx="1" dt="2023-05-31T01:44:40.438">
    <p:pos x="297" y="465"/>
    <p:text>Hi Rose, they are just examples of questions I received back from our ICs as examples. I was going to make this open ended though for other schools to share questions that have received too.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 u="sng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Strategies for processing Pending Changes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4ca62d3a8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4ca62d3a8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4a7253e2e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4a7253e2e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4a7253e2ef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4a7253e2ef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1 hour a week; include early “deadline” (before Feb 16) for response to encourage quick </a:t>
            </a:r>
            <a:r>
              <a:rPr lang="en" sz="1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response</a:t>
            </a:r>
            <a:r>
              <a:rPr lang="en" sz="1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Most IC’s respond within 1 week or immediately following the 2nd email after confirming change with their IC</a:t>
            </a:r>
            <a:endParaRPr sz="12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4a7253e2ef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4a7253e2ef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Confirm notes and change request match up, deny original request and input new request if needed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Provide ATF notes for member info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comments" Target="../comments/commen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Strategies for Processing Pending Matrix Changes</a:t>
            </a:r>
            <a:endParaRPr/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AZ Transfer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Proposed Change Entry</a:t>
            </a:r>
            <a:endParaRPr/>
          </a:p>
        </p:txBody>
      </p:sp>
      <p:pic>
        <p:nvPicPr>
          <p:cNvPr id="74" name="Google Shape;7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09950" y="4430950"/>
            <a:ext cx="1728550" cy="581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2925" y="1992075"/>
            <a:ext cx="3247625" cy="220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94800" y="1992075"/>
            <a:ext cx="3451450" cy="217855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4"/>
          <p:cNvSpPr txBox="1"/>
          <p:nvPr>
            <p:ph idx="1" type="body"/>
          </p:nvPr>
        </p:nvSpPr>
        <p:spPr>
          <a:xfrm>
            <a:off x="792500" y="4239700"/>
            <a:ext cx="59757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75000"/>
              </a:lnSpc>
              <a:spcBef>
                <a:spcPts val="0"/>
              </a:spcBef>
              <a:spcAft>
                <a:spcPts val="1200"/>
              </a:spcAft>
              <a:buSzPts val="852"/>
              <a:buNone/>
            </a:pPr>
            <a:r>
              <a:rPr i="1" lang="en" sz="1512">
                <a:highlight>
                  <a:srgbClr val="FFFFFF"/>
                </a:highlight>
              </a:rPr>
              <a:t>**Changes entered are </a:t>
            </a:r>
            <a:r>
              <a:rPr b="1" i="1" lang="en" sz="1512">
                <a:highlight>
                  <a:srgbClr val="FFFFFF"/>
                </a:highlight>
              </a:rPr>
              <a:t>proposals only</a:t>
            </a:r>
            <a:r>
              <a:rPr i="1" lang="en" sz="1512">
                <a:highlight>
                  <a:srgbClr val="FFFFFF"/>
                </a:highlight>
              </a:rPr>
              <a:t> until approval is received from the appropriate party at each college**</a:t>
            </a:r>
            <a:endParaRPr i="1" sz="1512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Processing Submitted Changes</a:t>
            </a:r>
            <a:endParaRPr/>
          </a:p>
        </p:txBody>
      </p:sp>
      <p:sp>
        <p:nvSpPr>
          <p:cNvPr id="83" name="Google Shape;83;p1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7977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565"/>
              <a:buAutoNum type="arabicPeriod"/>
            </a:pPr>
            <a:r>
              <a:rPr lang="en" sz="1565">
                <a:highlight>
                  <a:srgbClr val="FFFFFF"/>
                </a:highlight>
              </a:rPr>
              <a:t>Review Pending Matrix Changes in the Chatlines</a:t>
            </a:r>
            <a:endParaRPr sz="1565">
              <a:highlight>
                <a:srgbClr val="FFFFFF"/>
              </a:highlight>
            </a:endParaRPr>
          </a:p>
          <a:p>
            <a:pPr indent="-327977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565"/>
              <a:buAutoNum type="arabicPeriod"/>
            </a:pPr>
            <a:r>
              <a:rPr lang="en" sz="1565">
                <a:highlight>
                  <a:srgbClr val="FFFFFF"/>
                </a:highlight>
              </a:rPr>
              <a:t>Compare change requests to ATF Meeting notes</a:t>
            </a:r>
            <a:endParaRPr sz="1565">
              <a:highlight>
                <a:srgbClr val="FFFFFF"/>
              </a:highlight>
            </a:endParaRPr>
          </a:p>
          <a:p>
            <a:pPr indent="-327977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565"/>
              <a:buAutoNum type="arabicPeriod"/>
            </a:pPr>
            <a:r>
              <a:rPr lang="en" sz="1565">
                <a:highlight>
                  <a:srgbClr val="FFFFFF"/>
                </a:highlight>
              </a:rPr>
              <a:t>Email authorization request to appropriate Instructional Council (IC) Chair</a:t>
            </a:r>
            <a:br>
              <a:rPr lang="en" sz="1565">
                <a:highlight>
                  <a:srgbClr val="FFFFFF"/>
                </a:highlight>
              </a:rPr>
            </a:br>
            <a:br>
              <a:rPr lang="en" sz="1565">
                <a:highlight>
                  <a:srgbClr val="FFFFFF"/>
                </a:highlight>
              </a:rPr>
            </a:br>
            <a:br>
              <a:rPr lang="en" sz="1565">
                <a:highlight>
                  <a:srgbClr val="FFFFFF"/>
                </a:highlight>
              </a:rPr>
            </a:br>
            <a:br>
              <a:rPr lang="en" sz="1565">
                <a:highlight>
                  <a:srgbClr val="FFFFFF"/>
                </a:highlight>
              </a:rPr>
            </a:br>
            <a:br>
              <a:rPr lang="en" sz="1565">
                <a:highlight>
                  <a:srgbClr val="FFFFFF"/>
                </a:highlight>
              </a:rPr>
            </a:br>
            <a:br>
              <a:rPr lang="en" sz="1565">
                <a:highlight>
                  <a:srgbClr val="FFFFFF"/>
                </a:highlight>
              </a:rPr>
            </a:br>
            <a:endParaRPr sz="1565">
              <a:highlight>
                <a:srgbClr val="FFFFFF"/>
              </a:highlight>
            </a:endParaRPr>
          </a:p>
          <a:p>
            <a:pPr indent="-327977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565"/>
              <a:buAutoNum type="arabicPeriod"/>
            </a:pPr>
            <a:r>
              <a:rPr lang="en" sz="1565"/>
              <a:t>Approve or deny change in the </a:t>
            </a:r>
            <a:r>
              <a:rPr lang="en" sz="1565">
                <a:highlight>
                  <a:srgbClr val="FFFFFF"/>
                </a:highlight>
              </a:rPr>
              <a:t>Chatlines </a:t>
            </a:r>
            <a:r>
              <a:rPr lang="en" sz="1565"/>
              <a:t>based on IC Chair’s response</a:t>
            </a:r>
            <a:endParaRPr sz="1565"/>
          </a:p>
        </p:txBody>
      </p:sp>
      <p:pic>
        <p:nvPicPr>
          <p:cNvPr id="84" name="Google Shape;8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9763" y="2694275"/>
            <a:ext cx="5305425" cy="137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09950" y="4430950"/>
            <a:ext cx="1728550" cy="581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Processing Timeline</a:t>
            </a:r>
            <a:endParaRPr/>
          </a:p>
        </p:txBody>
      </p:sp>
      <p:sp>
        <p:nvSpPr>
          <p:cNvPr id="91" name="Google Shape;91;p1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Review Matrix Change Requests</a:t>
            </a:r>
            <a:r>
              <a:rPr lang="en"/>
              <a:t> at the start of each week once ATF meetings start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Send </a:t>
            </a:r>
            <a:r>
              <a:rPr b="1" lang="en"/>
              <a:t>authorization</a:t>
            </a:r>
            <a:r>
              <a:rPr b="1" lang="en"/>
              <a:t> request to IC chair</a:t>
            </a:r>
            <a:r>
              <a:rPr lang="en"/>
              <a:t> </a:t>
            </a:r>
            <a:br>
              <a:rPr lang="en"/>
            </a:br>
            <a:r>
              <a:rPr lang="en"/>
              <a:t>&gt; if email is not responded to, send follow up email the in 1 week </a:t>
            </a:r>
            <a:br>
              <a:rPr lang="en"/>
            </a:br>
            <a:r>
              <a:rPr lang="en"/>
              <a:t>&gt;&gt; if second email is not responded to, call the IC chair and/or department</a:t>
            </a:r>
            <a:endParaRPr/>
          </a:p>
        </p:txBody>
      </p:sp>
      <p:pic>
        <p:nvPicPr>
          <p:cNvPr id="92" name="Google Shape;9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09950" y="4430950"/>
            <a:ext cx="1728550" cy="581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 from </a:t>
            </a:r>
            <a:r>
              <a:rPr lang="en"/>
              <a:t>IC Chairs</a:t>
            </a:r>
            <a:endParaRPr/>
          </a:p>
        </p:txBody>
      </p:sp>
      <p:sp>
        <p:nvSpPr>
          <p:cNvPr id="98" name="Google Shape;98;p1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Was the change request </a:t>
            </a:r>
            <a:r>
              <a:rPr lang="en"/>
              <a:t>input</a:t>
            </a:r>
            <a:r>
              <a:rPr lang="en"/>
              <a:t> correctly?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Who initiated the change request?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Does this change match our university partners?</a:t>
            </a:r>
            <a:endParaRPr/>
          </a:p>
        </p:txBody>
      </p:sp>
      <p:pic>
        <p:nvPicPr>
          <p:cNvPr id="99" name="Google Shape;99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09950" y="4430950"/>
            <a:ext cx="1728550" cy="581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