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DB29"/>
    <a:srgbClr val="0075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904B1-BCE5-15AB-F9B8-199E6988D3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246A6F-FF11-4BB1-C999-E38D52DBAA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EDF30-0DC7-1F98-5623-69E0923FA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5102-CB95-344C-BE68-0C6B36A246B4}" type="datetimeFigureOut">
              <a:rPr lang="en-US" smtClean="0"/>
              <a:t>4/29/22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71A4DC-BBB4-22F1-0210-4CF085855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448D6A-BD11-6FE9-64BE-24A939653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9C72-FCD3-2947-9ABC-9868B6FDB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79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8DC58-EE6E-2FE1-2229-61F3F4132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4B37D7-ADBD-6596-E040-E1BF4F7A14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F731C-8A70-2F29-4DBC-571E51585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5102-CB95-344C-BE68-0C6B36A246B4}" type="datetimeFigureOut">
              <a:rPr lang="en-US" smtClean="0"/>
              <a:t>4/29/22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70BB66-5E25-A245-8D43-1C9167D75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1922B2-A5BB-0608-E038-BB2696E9E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9C72-FCD3-2947-9ABC-9868B6FDB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71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42FC92-2616-88E5-2C8A-6B1E333B97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2A0F94-8057-6AC9-76CE-6CA07F5C44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02D22-212E-BB95-52C6-DD4DAA3FD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5102-CB95-344C-BE68-0C6B36A246B4}" type="datetimeFigureOut">
              <a:rPr lang="en-US" smtClean="0"/>
              <a:t>4/29/22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E7F2C-B9B5-A869-88EE-5ACABAF43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1A7FE0-0ADB-40AF-8B80-578053DC1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9C72-FCD3-2947-9ABC-9868B6FDB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21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EA5A9-5BBB-630A-1655-9BAF809DD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C5695-1187-3DD9-B59C-46CADB3C0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F5408-5784-1244-BA9F-2C588A7EE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5102-CB95-344C-BE68-0C6B36A246B4}" type="datetimeFigureOut">
              <a:rPr lang="en-US" smtClean="0"/>
              <a:t>4/29/22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4D152-DC6D-E481-1930-3B617C4BB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17F01-A36B-BB51-C2A3-9915AE39B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9C72-FCD3-2947-9ABC-9868B6FDB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1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0C8B6-1D71-B01C-0DB7-92CEE3F4A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1BC111-4CB4-8097-E54E-4773C5B2EB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2670A-2C43-4C4F-B7B9-69E7507C9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5102-CB95-344C-BE68-0C6B36A246B4}" type="datetimeFigureOut">
              <a:rPr lang="en-US" smtClean="0"/>
              <a:t>4/29/22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D5446-E93B-1C56-D3B9-370A0714B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075E78-5F9F-DDF7-1A95-4B5E583DB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9C72-FCD3-2947-9ABC-9868B6FDB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434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0440D-2F73-6D7D-9DA9-464B43DA3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94927-3877-6FB5-F800-5BBB9C07A7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75653-7B96-E5B7-5D9B-CBCDCC2307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DAB3FB-D332-FDA1-8811-D10AE5E81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5102-CB95-344C-BE68-0C6B36A246B4}" type="datetimeFigureOut">
              <a:rPr lang="en-US" smtClean="0"/>
              <a:t>4/29/22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FB769D-6952-26DD-71F9-2137F943A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E96507-3EA9-8D40-F791-B0BF1B8A5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9C72-FCD3-2947-9ABC-9868B6FDB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231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9756D-0FAE-6FE3-ED93-14A9C7624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1D1E5-6F20-E28D-380E-0A04647DC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1846C6-199C-7BCC-2CB9-8F4DC8C88D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2ACB8A-740F-6F68-E1F2-25C6E35923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5499FB-2708-1856-C905-E3C83D2080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5316AA-2D6B-D316-5596-BAF3DE7CD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5102-CB95-344C-BE68-0C6B36A246B4}" type="datetimeFigureOut">
              <a:rPr lang="en-US" smtClean="0"/>
              <a:t>4/29/22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15DA2C-8D98-1F62-4A7A-751FE961D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D67D74-6E56-9CBA-4DAA-1C1414B7D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9C72-FCD3-2947-9ABC-9868B6FDB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58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E2510-6B57-6F7C-9930-29C43CAA1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36E0EA-D2FB-BA30-DDE5-ADAFE15BF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5102-CB95-344C-BE68-0C6B36A246B4}" type="datetimeFigureOut">
              <a:rPr lang="en-US" smtClean="0"/>
              <a:t>4/29/22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C5F37F-7CCD-3D73-6EFF-8CA8CE0D1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921CDF-3F14-D333-1FDB-9CEC37E6A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9C72-FCD3-2947-9ABC-9868B6FDB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452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2C3A73-9E2B-1FEC-AF1C-A08AF82A1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5102-CB95-344C-BE68-0C6B36A246B4}" type="datetimeFigureOut">
              <a:rPr lang="en-US" smtClean="0"/>
              <a:t>4/29/22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01FEDF-709E-861A-A9E4-E9C6BEA6E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DB46D9-598C-4965-59FE-F269DA333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9C72-FCD3-2947-9ABC-9868B6FDB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34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A2A58-E6E3-3EF5-EBF5-79887A0F7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FDAA1-68D9-A700-74D8-2F98361F3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8541E5-04EE-966D-4847-B780B2B343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6009E8-F421-C638-BB20-218F5AAA8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5102-CB95-344C-BE68-0C6B36A246B4}" type="datetimeFigureOut">
              <a:rPr lang="en-US" smtClean="0"/>
              <a:t>4/29/22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AAB474-C132-A1AA-D215-FA40E18A1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B20651-3F26-F578-FA1A-6C5443252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9C72-FCD3-2947-9ABC-9868B6FDB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73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221F6-061F-F643-7480-155F7386B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DB3952-E2A6-AEB0-5240-B6029E9D1A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80E2AF-024F-48A0-D503-307BB04E0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364C98-7689-E9C9-AA4C-940DCF519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5102-CB95-344C-BE68-0C6B36A246B4}" type="datetimeFigureOut">
              <a:rPr lang="en-US" smtClean="0"/>
              <a:t>4/29/22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752C65-1255-FA43-823E-FFF3665F5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75992-EB23-6033-49A7-9199615E4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9C72-FCD3-2947-9ABC-9868B6FDB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83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EF9E1C-BD58-988F-CEC1-6DA2BA0C1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FA44E0-81A2-3E4E-57A9-E5C35AC82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2B489-47C8-6FBB-9038-420A3174BC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05102-CB95-344C-BE68-0C6B36A246B4}" type="datetimeFigureOut">
              <a:rPr lang="en-US" smtClean="0"/>
              <a:t>4/29/22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ABE0C-C336-0993-23C3-7E01AC85DA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FC253E-5A0C-4D0C-1E2C-431F522928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49C72-FCD3-2947-9ABC-9868B6FDB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02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ublic.azregents.edu/Policy%20Manual/2-210%20General%20Education.pdf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3391F9D-8210-2A5F-9783-250644FDF4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702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DEE8918-F9AD-01CF-1FD2-98E258C2CF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7A6D4C2-FE21-EA19-9C5C-9B3327A9B2D0}"/>
              </a:ext>
            </a:extLst>
          </p:cNvPr>
          <p:cNvSpPr txBox="1"/>
          <p:nvPr/>
        </p:nvSpPr>
        <p:spPr>
          <a:xfrm>
            <a:off x="849795" y="1680436"/>
            <a:ext cx="1073923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The </a:t>
            </a:r>
            <a:r>
              <a:rPr lang="en-US" sz="2400">
                <a:latin typeface="Century Gothic" panose="020B0502020202020204" pitchFamily="34" charset="0"/>
              </a:rPr>
              <a:t>GEATF was asked </a:t>
            </a:r>
            <a:r>
              <a:rPr lang="en-US" sz="2400" dirty="0">
                <a:latin typeface="Century Gothic" panose="020B0502020202020204" pitchFamily="34" charset="0"/>
              </a:rPr>
              <a:t>to assist with reviewing and updating the criteria for courses to be included in each category during Summer &amp; Fall 2022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Final </a:t>
            </a:r>
            <a:r>
              <a:rPr lang="en-US" sz="2400" dirty="0" err="1">
                <a:latin typeface="Century Gothic" panose="020B0502020202020204" pitchFamily="34" charset="0"/>
              </a:rPr>
              <a:t>AZTransfer</a:t>
            </a:r>
            <a:r>
              <a:rPr lang="en-US" sz="2400" dirty="0">
                <a:latin typeface="Century Gothic" panose="020B0502020202020204" pitchFamily="34" charset="0"/>
              </a:rPr>
              <a:t> Steering Committee approval in early Spring 2023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Community college districts will review and revise their courses Spring 2023 – Spring 2024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CBDB29"/>
                </a:solidFill>
                <a:latin typeface="Century Gothic" panose="020B0502020202020204" pitchFamily="34" charset="0"/>
              </a:rPr>
              <a:t>New AGEC will be available to students starting with the Fall 2024 catalog</a:t>
            </a:r>
          </a:p>
        </p:txBody>
      </p:sp>
    </p:spTree>
    <p:extLst>
      <p:ext uri="{BB962C8B-B14F-4D97-AF65-F5344CB8AC3E}">
        <p14:creationId xmlns:p14="http://schemas.microsoft.com/office/powerpoint/2010/main" val="1494362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3C69611-168D-B2AE-8454-F436E43F40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F8CE773-763E-FE04-1E05-2A2A630A440F}"/>
              </a:ext>
            </a:extLst>
          </p:cNvPr>
          <p:cNvSpPr txBox="1"/>
          <p:nvPr/>
        </p:nvSpPr>
        <p:spPr>
          <a:xfrm>
            <a:off x="3389243" y="772296"/>
            <a:ext cx="78121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  <a:hlinkClick r:id="rId3"/>
              </a:rPr>
              <a:t>New ABOR policy 2-210 </a:t>
            </a:r>
            <a:r>
              <a:rPr lang="en-US" sz="2400" dirty="0">
                <a:latin typeface="Century Gothic" panose="020B0502020202020204" pitchFamily="34" charset="0"/>
              </a:rPr>
              <a:t>(passed 6/2019; revised 2/2021)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ABOR has now approved new general education requirements for all three state universities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The general education programs of the three universities are distinct from one another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All three state universities will continue to accept the completed AGEC as satisfying their lower-division general education 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Students who do not complete the AGEC (including dual enrollment students who go straight to a university) will continue to have their coursework evaluated by the receiving university on a course-by-course basis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599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3C69611-168D-B2AE-8454-F436E43F40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F8CE773-763E-FE04-1E05-2A2A630A440F}"/>
              </a:ext>
            </a:extLst>
          </p:cNvPr>
          <p:cNvSpPr txBox="1"/>
          <p:nvPr/>
        </p:nvSpPr>
        <p:spPr>
          <a:xfrm>
            <a:off x="3389243" y="772296"/>
            <a:ext cx="78121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The AGEC has not been significantly revised since 1991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Before the Internet became publicly available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Before email was common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Before cell phones became widespread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Before personal computers were used for more than just playing Oregon Trail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21</a:t>
            </a:r>
            <a:r>
              <a:rPr lang="en-US" sz="2400" baseline="30000" dirty="0">
                <a:latin typeface="Century Gothic" panose="020B0502020202020204" pitchFamily="34" charset="0"/>
              </a:rPr>
              <a:t>st</a:t>
            </a:r>
            <a:r>
              <a:rPr lang="en-US" sz="2400" dirty="0">
                <a:latin typeface="Century Gothic" panose="020B0502020202020204" pitchFamily="34" charset="0"/>
              </a:rPr>
              <a:t> Century Skills are critically important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Community colleges have a unique mission that should manifest in the general education requirements</a:t>
            </a:r>
          </a:p>
          <a:p>
            <a:pPr lvl="1"/>
            <a:endParaRPr lang="en-U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168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5F7523-9122-70BC-A4D4-C9657B9595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F8CE773-763E-FE04-1E05-2A2A630A440F}"/>
              </a:ext>
            </a:extLst>
          </p:cNvPr>
          <p:cNvSpPr txBox="1"/>
          <p:nvPr/>
        </p:nvSpPr>
        <p:spPr>
          <a:xfrm>
            <a:off x="1639957" y="1889157"/>
            <a:ext cx="9521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Students need to understand why they are taking a general education curriculum and how it will benefit them.</a:t>
            </a:r>
          </a:p>
          <a:p>
            <a:pPr lvl="1"/>
            <a:endParaRPr lang="en-US" sz="2400" dirty="0"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F6ACF3-99BF-A211-012D-8DD6D6BFF6CC}"/>
              </a:ext>
            </a:extLst>
          </p:cNvPr>
          <p:cNvSpPr txBox="1"/>
          <p:nvPr/>
        </p:nvSpPr>
        <p:spPr>
          <a:xfrm>
            <a:off x="785191" y="1783140"/>
            <a:ext cx="8547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b="1" spc="-300" dirty="0">
                <a:solidFill>
                  <a:srgbClr val="007589"/>
                </a:solidFill>
                <a:latin typeface="Century Gothic" panose="020B0502020202020204" pitchFamily="34" charset="0"/>
              </a:rPr>
              <a:t>1.</a:t>
            </a:r>
          </a:p>
          <a:p>
            <a:pPr lvl="1"/>
            <a:endParaRPr lang="en-US" sz="6000" spc="-300" dirty="0">
              <a:solidFill>
                <a:srgbClr val="007589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2F529D-6203-2CCC-8235-5153ED99CB11}"/>
              </a:ext>
            </a:extLst>
          </p:cNvPr>
          <p:cNvSpPr txBox="1"/>
          <p:nvPr/>
        </p:nvSpPr>
        <p:spPr>
          <a:xfrm>
            <a:off x="1639957" y="3068959"/>
            <a:ext cx="9521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Students need to clearly understand the connections between fields of knowledge and not just experience them as discreet, unrelated experiences.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7ADE43-98B8-F428-1585-F730B5B87750}"/>
              </a:ext>
            </a:extLst>
          </p:cNvPr>
          <p:cNvSpPr txBox="1"/>
          <p:nvPr/>
        </p:nvSpPr>
        <p:spPr>
          <a:xfrm>
            <a:off x="785191" y="2962942"/>
            <a:ext cx="8547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b="1" spc="-300" dirty="0">
                <a:solidFill>
                  <a:srgbClr val="007589"/>
                </a:solidFill>
                <a:latin typeface="Century Gothic" panose="020B0502020202020204" pitchFamily="34" charset="0"/>
              </a:rPr>
              <a:t>2.</a:t>
            </a:r>
          </a:p>
          <a:p>
            <a:pPr lvl="1"/>
            <a:endParaRPr lang="en-US" sz="6000" spc="-300" dirty="0">
              <a:solidFill>
                <a:srgbClr val="007589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99B4AE-9B0A-73A3-8610-8CB41D9A4CA7}"/>
              </a:ext>
            </a:extLst>
          </p:cNvPr>
          <p:cNvSpPr txBox="1"/>
          <p:nvPr/>
        </p:nvSpPr>
        <p:spPr>
          <a:xfrm>
            <a:off x="1639957" y="4594148"/>
            <a:ext cx="95216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Classes in the general education curriculum need to be more than just introductions to/recruitment for the discipline.</a:t>
            </a:r>
            <a:endParaRPr lang="en-US" sz="2200" dirty="0">
              <a:latin typeface="Century Gothic" panose="020B0502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1F94C5-69DA-170D-0A1E-D8B1EF90AAB2}"/>
              </a:ext>
            </a:extLst>
          </p:cNvPr>
          <p:cNvSpPr txBox="1"/>
          <p:nvPr/>
        </p:nvSpPr>
        <p:spPr>
          <a:xfrm>
            <a:off x="785191" y="4488131"/>
            <a:ext cx="8547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b="1" spc="-300" dirty="0">
                <a:solidFill>
                  <a:srgbClr val="007589"/>
                </a:solidFill>
                <a:latin typeface="Century Gothic" panose="020B0502020202020204" pitchFamily="34" charset="0"/>
              </a:rPr>
              <a:t>3.</a:t>
            </a:r>
          </a:p>
          <a:p>
            <a:pPr lvl="1"/>
            <a:endParaRPr lang="en-US" sz="6000" spc="-300" dirty="0">
              <a:solidFill>
                <a:srgbClr val="007589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330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0DF9679-A823-9A87-6ABD-E3BDFC5EAD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F8CE773-763E-FE04-1E05-2A2A630A440F}"/>
              </a:ext>
            </a:extLst>
          </p:cNvPr>
          <p:cNvSpPr txBox="1"/>
          <p:nvPr/>
        </p:nvSpPr>
        <p:spPr>
          <a:xfrm>
            <a:off x="1639957" y="1889157"/>
            <a:ext cx="95216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Courses that already have a good transfer history will be the foundation of the AGEC curriculum, and their learning outcomes will be expanded to clearly demonstrate the connections among disciplines.</a:t>
            </a:r>
          </a:p>
          <a:p>
            <a:pPr lvl="1"/>
            <a:endParaRPr lang="en-US" sz="2400" dirty="0"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F6ACF3-99BF-A211-012D-8DD6D6BFF6CC}"/>
              </a:ext>
            </a:extLst>
          </p:cNvPr>
          <p:cNvSpPr txBox="1"/>
          <p:nvPr/>
        </p:nvSpPr>
        <p:spPr>
          <a:xfrm>
            <a:off x="785191" y="1783140"/>
            <a:ext cx="8547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b="1" spc="-300" dirty="0">
                <a:solidFill>
                  <a:srgbClr val="007589"/>
                </a:solidFill>
                <a:latin typeface="Century Gothic" panose="020B0502020202020204" pitchFamily="34" charset="0"/>
              </a:rPr>
              <a:t>4.</a:t>
            </a:r>
          </a:p>
          <a:p>
            <a:pPr lvl="1"/>
            <a:endParaRPr lang="en-US" sz="6000" spc="-300" dirty="0">
              <a:solidFill>
                <a:srgbClr val="007589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2F529D-6203-2CCC-8235-5153ED99CB11}"/>
              </a:ext>
            </a:extLst>
          </p:cNvPr>
          <p:cNvSpPr txBox="1"/>
          <p:nvPr/>
        </p:nvSpPr>
        <p:spPr>
          <a:xfrm>
            <a:off x="1639957" y="3635490"/>
            <a:ext cx="95216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Courses that teach college success skills can be counted toward the AGEC.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7ADE43-98B8-F428-1585-F730B5B87750}"/>
              </a:ext>
            </a:extLst>
          </p:cNvPr>
          <p:cNvSpPr txBox="1"/>
          <p:nvPr/>
        </p:nvSpPr>
        <p:spPr>
          <a:xfrm>
            <a:off x="785191" y="3529473"/>
            <a:ext cx="8547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b="1" spc="-300" dirty="0">
                <a:solidFill>
                  <a:srgbClr val="007589"/>
                </a:solidFill>
                <a:latin typeface="Century Gothic" panose="020B0502020202020204" pitchFamily="34" charset="0"/>
              </a:rPr>
              <a:t>5.</a:t>
            </a:r>
          </a:p>
          <a:p>
            <a:pPr lvl="1"/>
            <a:endParaRPr lang="en-US" sz="6000" spc="-300" dirty="0">
              <a:solidFill>
                <a:srgbClr val="007589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99B4AE-9B0A-73A3-8610-8CB41D9A4CA7}"/>
              </a:ext>
            </a:extLst>
          </p:cNvPr>
          <p:cNvSpPr txBox="1"/>
          <p:nvPr/>
        </p:nvSpPr>
        <p:spPr>
          <a:xfrm>
            <a:off x="1639957" y="4713416"/>
            <a:ext cx="9521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Students will acquire 21st century skills.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1F94C5-69DA-170D-0A1E-D8B1EF90AAB2}"/>
              </a:ext>
            </a:extLst>
          </p:cNvPr>
          <p:cNvSpPr txBox="1"/>
          <p:nvPr/>
        </p:nvSpPr>
        <p:spPr>
          <a:xfrm>
            <a:off x="785191" y="4577582"/>
            <a:ext cx="8547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b="1" spc="-300" dirty="0">
                <a:solidFill>
                  <a:srgbClr val="007589"/>
                </a:solidFill>
                <a:latin typeface="Century Gothic" panose="020B0502020202020204" pitchFamily="34" charset="0"/>
              </a:rPr>
              <a:t>6.</a:t>
            </a:r>
          </a:p>
          <a:p>
            <a:pPr lvl="1"/>
            <a:endParaRPr lang="en-US" sz="6000" spc="-300" dirty="0">
              <a:solidFill>
                <a:srgbClr val="007589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007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33F7B57-4670-BB3E-488E-F05433BC97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F8CE773-763E-FE04-1E05-2A2A630A440F}"/>
              </a:ext>
            </a:extLst>
          </p:cNvPr>
          <p:cNvSpPr txBox="1"/>
          <p:nvPr/>
        </p:nvSpPr>
        <p:spPr>
          <a:xfrm>
            <a:off x="849795" y="1680436"/>
            <a:ext cx="1073923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Only one AGEC; students choose their math and science courses based on their intended transfer major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33-35 credits total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College-level integrated Reading &amp; Writing and Technical Writing classes can now be counted toward first-year composition in addition to ENG 101 and 102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The “Options” category will now be replaced by two new categories: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American Institutions (3 credits)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Skills for a Productive Life (3 credits)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Special designations will be eliminated; these learning outcomes will be added to the appropriate categories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428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A93F888-F98F-575D-58CA-887203B0A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789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F203118-768B-AFC9-0F30-8DB17D62AB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7A6D4C2-FE21-EA19-9C5C-9B3327A9B2D0}"/>
              </a:ext>
            </a:extLst>
          </p:cNvPr>
          <p:cNvSpPr txBox="1"/>
          <p:nvPr/>
        </p:nvSpPr>
        <p:spPr>
          <a:xfrm>
            <a:off x="849795" y="1680436"/>
            <a:ext cx="1073923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The study of American Institutions will include at minimum: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(I) how the history of the United States continues to shape the present;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(II) the basic principles of American constitutional democracy and how they are applied under a republican form of government;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(III) the United States Constitution and major American constitutional debates and developments;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(IV) the essential founding documents and how they have shaped the nature and functions of American Institutions of self-governance;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(V) landmark Supreme Court cases that have shaped law and society;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(VI) the civic actions necessary for effective citizenship and civic participation in a self-governing society – for example civil dialog and civil disagreement; and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(VII) basic economic knowledge to critically assess public policy options and to inform professional and personal decisions.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CBDB29"/>
                </a:solidFill>
                <a:latin typeface="Century Gothic" panose="020B0502020202020204" pitchFamily="34" charset="0"/>
              </a:rPr>
              <a:t>(VIII) how the perspectives and experiences of diverse peoples shape the American experience.</a:t>
            </a:r>
          </a:p>
        </p:txBody>
      </p:sp>
    </p:spTree>
    <p:extLst>
      <p:ext uri="{BB962C8B-B14F-4D97-AF65-F5344CB8AC3E}">
        <p14:creationId xmlns:p14="http://schemas.microsoft.com/office/powerpoint/2010/main" val="3623928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5E5D822-34AC-A638-EA09-93BC5CC791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7A6D4C2-FE21-EA19-9C5C-9B3327A9B2D0}"/>
              </a:ext>
            </a:extLst>
          </p:cNvPr>
          <p:cNvSpPr txBox="1"/>
          <p:nvPr/>
        </p:nvSpPr>
        <p:spPr>
          <a:xfrm>
            <a:off x="849795" y="1680436"/>
            <a:ext cx="1073923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Courses in this category must include 21st Century Skills: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Century Gothic" panose="020B0502020202020204" pitchFamily="34" charset="0"/>
              </a:rPr>
              <a:t>Digital literacy </a:t>
            </a:r>
            <a:r>
              <a:rPr lang="en-US" dirty="0">
                <a:latin typeface="Century Gothic" panose="020B0502020202020204" pitchFamily="34" charset="0"/>
              </a:rPr>
              <a:t>(information literacy, media literacy, and technology literacy)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Century Gothic" panose="020B0502020202020204" pitchFamily="34" charset="0"/>
              </a:rPr>
              <a:t>Career skills </a:t>
            </a:r>
            <a:r>
              <a:rPr lang="en-US" dirty="0">
                <a:latin typeface="Century Gothic" panose="020B0502020202020204" pitchFamily="34" charset="0"/>
              </a:rPr>
              <a:t>(flexibility &amp; adaptability, initiative &amp; self-direction, social &amp; cross-cultural interaction, productivity &amp; accountability, leadership &amp; responsibility, and financial literacy)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Century Gothic" panose="020B0502020202020204" pitchFamily="34" charset="0"/>
              </a:rPr>
              <a:t>Learning &amp; innovation skills </a:t>
            </a:r>
            <a:r>
              <a:rPr lang="en-US" dirty="0">
                <a:latin typeface="Century Gothic" panose="020B0502020202020204" pitchFamily="34" charset="0"/>
              </a:rPr>
              <a:t>(critical thinking &amp; problem solving, creativity &amp; innovation, oral &amp; visual communication, and collaboration)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Internships and college success skills courses may also meet this requirement</a:t>
            </a:r>
            <a:endParaRPr lang="en-US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310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1236</TotalTime>
  <Words>666</Words>
  <Application>Microsoft Macintosh PowerPoint</Application>
  <PresentationFormat>Widescreen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 Woodell</dc:creator>
  <cp:lastModifiedBy>Erin Woodell</cp:lastModifiedBy>
  <cp:revision>9</cp:revision>
  <dcterms:created xsi:type="dcterms:W3CDTF">2022-04-28T18:32:15Z</dcterms:created>
  <dcterms:modified xsi:type="dcterms:W3CDTF">2022-04-29T16:15:59Z</dcterms:modified>
</cp:coreProperties>
</file>